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9" r:id="rId2"/>
    <p:sldId id="264" r:id="rId3"/>
    <p:sldId id="267" r:id="rId4"/>
    <p:sldId id="270" r:id="rId5"/>
    <p:sldId id="266" r:id="rId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52" autoAdjust="0"/>
  </p:normalViewPr>
  <p:slideViewPr>
    <p:cSldViewPr snapToGrid="0">
      <p:cViewPr varScale="1">
        <p:scale>
          <a:sx n="124" d="100"/>
          <a:sy n="124" d="100"/>
        </p:scale>
        <p:origin x="12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5E883-F7B9-6142-BABD-3082A39C91D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185A8-90CC-A647-AC64-3551EC9168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926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13353B-ECAA-4F6D-AFB5-E6C0C489EA94}" type="datetimeFigureOut">
              <a:rPr lang="de-DE"/>
              <a:pPr>
                <a:defRPr/>
              </a:pPr>
              <a:t>20.03.2024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1BAC24-1D9A-42F5-AF2F-28CA7AA3E4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510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EB5479-1DA2-4200-A3B5-44723F66B8E4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131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2695575" y="5786438"/>
            <a:ext cx="255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Bielefeld</a:t>
            </a:r>
          </a:p>
        </p:txBody>
      </p:sp>
      <p:sp>
        <p:nvSpPr>
          <p:cNvPr id="4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2696076" y="3116236"/>
            <a:ext cx="1747587" cy="395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16.11.2016</a:t>
            </a:r>
          </a:p>
        </p:txBody>
      </p:sp>
      <p:sp>
        <p:nvSpPr>
          <p:cNvPr id="5" name="Inhaltsplatzhalter 19"/>
          <p:cNvSpPr>
            <a:spLocks noGrp="1"/>
          </p:cNvSpPr>
          <p:nvPr>
            <p:ph sz="quarter" idx="15" hasCustomPrompt="1"/>
          </p:nvPr>
        </p:nvSpPr>
        <p:spPr>
          <a:xfrm>
            <a:off x="2696076" y="3621564"/>
            <a:ext cx="5822282" cy="181671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Thema des Vortrags</a:t>
            </a:r>
            <a:br>
              <a:rPr lang="de-DE" dirty="0"/>
            </a:br>
            <a:r>
              <a:rPr lang="de-DE" dirty="0"/>
              <a:t>Sogar mit 2. Zeile</a:t>
            </a:r>
          </a:p>
        </p:txBody>
      </p:sp>
      <p:sp>
        <p:nvSpPr>
          <p:cNvPr id="6" name="Inhaltsplatzhalter 19"/>
          <p:cNvSpPr>
            <a:spLocks noGrp="1"/>
          </p:cNvSpPr>
          <p:nvPr>
            <p:ph sz="quarter" idx="16" hasCustomPrompt="1"/>
          </p:nvPr>
        </p:nvSpPr>
        <p:spPr>
          <a:xfrm>
            <a:off x="2684462" y="6088506"/>
            <a:ext cx="5833896" cy="60792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Amt für Beispieltexte</a:t>
            </a:r>
            <a:br>
              <a:rPr lang="de-DE" dirty="0"/>
            </a:br>
            <a:r>
              <a:rPr lang="de-DE" dirty="0"/>
              <a:t>Ggf. 2. Zeile</a:t>
            </a:r>
          </a:p>
        </p:txBody>
      </p:sp>
    </p:spTree>
    <p:extLst>
      <p:ext uri="{BB962C8B-B14F-4D97-AF65-F5344CB8AC3E}">
        <p14:creationId xmlns:p14="http://schemas.microsoft.com/office/powerpoint/2010/main" val="417495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: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19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628650" y="1592024"/>
            <a:ext cx="6480000" cy="100086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Eine Headline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0606"/>
            <a:ext cx="7026275" cy="372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Bielefeld: Thema des Vortrags</a:t>
            </a:r>
          </a:p>
        </p:txBody>
      </p:sp>
      <p:sp>
        <p:nvSpPr>
          <p:cNvPr id="25" name="Inhaltsplatzhalter 19"/>
          <p:cNvSpPr>
            <a:spLocks noGrp="1"/>
          </p:cNvSpPr>
          <p:nvPr>
            <p:ph sz="quarter" idx="17" hasCustomPrompt="1"/>
          </p:nvPr>
        </p:nvSpPr>
        <p:spPr>
          <a:xfrm>
            <a:off x="628650" y="2817194"/>
            <a:ext cx="6459538" cy="293290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Bulletzeilen</a:t>
            </a:r>
            <a:r>
              <a:rPr lang="de-DE" dirty="0"/>
              <a:t> als Blindtext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Bulletzeilen</a:t>
            </a:r>
            <a:r>
              <a:rPr lang="de-DE" dirty="0"/>
              <a:t> als Blindtext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Bulletzeilen</a:t>
            </a:r>
            <a:r>
              <a:rPr lang="de-DE" dirty="0"/>
              <a:t> als Blindtext</a:t>
            </a:r>
          </a:p>
          <a:p>
            <a:pPr lvl="0"/>
            <a:endParaRPr lang="de-DE" dirty="0"/>
          </a:p>
        </p:txBody>
      </p:sp>
      <p:sp>
        <p:nvSpPr>
          <p:cNvPr id="26" name="Inhaltsplatzhalter 19"/>
          <p:cNvSpPr>
            <a:spLocks noGrp="1"/>
          </p:cNvSpPr>
          <p:nvPr>
            <p:ph sz="quarter" idx="18" hasCustomPrompt="1"/>
          </p:nvPr>
        </p:nvSpPr>
        <p:spPr>
          <a:xfrm>
            <a:off x="628650" y="6474624"/>
            <a:ext cx="1256297" cy="217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18.11.2016</a:t>
            </a:r>
          </a:p>
        </p:txBody>
      </p:sp>
      <p:sp>
        <p:nvSpPr>
          <p:cNvPr id="27" name="Inhaltsplatzhalter 19"/>
          <p:cNvSpPr>
            <a:spLocks noGrp="1"/>
          </p:cNvSpPr>
          <p:nvPr>
            <p:ph sz="quarter" idx="19" hasCustomPrompt="1"/>
          </p:nvPr>
        </p:nvSpPr>
        <p:spPr>
          <a:xfrm>
            <a:off x="2305050" y="6474624"/>
            <a:ext cx="3678655" cy="217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Stadt Bielefeld | Amt für Beispieltext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134722" y="6474624"/>
            <a:ext cx="87319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fld id="{D8A02D57-5650-2348-854A-14D0207037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18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2660" y="1736132"/>
            <a:ext cx="6117226" cy="4025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Trennseite</a:t>
            </a:r>
            <a:r>
              <a:rPr lang="en-US" dirty="0"/>
              <a:t> </a:t>
            </a:r>
            <a:r>
              <a:rPr lang="en-US" dirty="0" err="1"/>
              <a:t>Blindtext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6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155700"/>
            <a:ext cx="9144000" cy="57023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0606"/>
            <a:ext cx="7026275" cy="372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Bielefeld: Thema des Vortrags</a:t>
            </a:r>
          </a:p>
        </p:txBody>
      </p:sp>
    </p:spTree>
    <p:extLst>
      <p:ext uri="{BB962C8B-B14F-4D97-AF65-F5344CB8AC3E}">
        <p14:creationId xmlns:p14="http://schemas.microsoft.com/office/powerpoint/2010/main" val="90381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_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155700"/>
            <a:ext cx="4812632" cy="57023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3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844716" y="1155700"/>
            <a:ext cx="4299284" cy="2844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844716" y="4026568"/>
            <a:ext cx="4299284" cy="2808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5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0606"/>
            <a:ext cx="7026275" cy="372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Bielefeld: Thema des Vortrags</a:t>
            </a:r>
          </a:p>
        </p:txBody>
      </p:sp>
    </p:spTree>
    <p:extLst>
      <p:ext uri="{BB962C8B-B14F-4D97-AF65-F5344CB8AC3E}">
        <p14:creationId xmlns:p14="http://schemas.microsoft.com/office/powerpoint/2010/main" val="343425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70802" y="6356350"/>
            <a:ext cx="748637" cy="371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fld id="{D8A02D57-5650-2348-854A-14D0207037F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spect="1"/>
          </p:cNvSpPr>
          <p:nvPr/>
        </p:nvSpPr>
        <p:spPr>
          <a:xfrm>
            <a:off x="0" y="1142999"/>
            <a:ext cx="9144000" cy="5769429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15659" t="-41290" r="-13761" b="-44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-1" y="4746163"/>
            <a:ext cx="9144001" cy="19104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40" y="129688"/>
            <a:ext cx="1915831" cy="915341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378277" y="4912170"/>
            <a:ext cx="8387443" cy="170905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Herzlich Willkommen </a:t>
            </a:r>
          </a:p>
          <a:p>
            <a:pPr marL="0" indent="0"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zur Informationsveranstaltung</a:t>
            </a:r>
          </a:p>
          <a:p>
            <a:pPr marL="0" indent="0"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StadtBahn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-Ausbau nach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Hillegossen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3242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628650" y="1504936"/>
            <a:ext cx="8515350" cy="3426293"/>
          </a:xfrm>
        </p:spPr>
        <p:txBody>
          <a:bodyPr>
            <a:normAutofit/>
          </a:bodyPr>
          <a:lstStyle/>
          <a:p>
            <a:r>
              <a:rPr lang="de-DE" sz="2400" dirty="0"/>
              <a:t>Auf dieser Veranstaltung werden zu Dokumentationszwecken Fotos gemacht. </a:t>
            </a:r>
          </a:p>
          <a:p>
            <a:endParaRPr lang="de-DE" sz="2400" dirty="0"/>
          </a:p>
          <a:p>
            <a:r>
              <a:rPr lang="de-DE" sz="2400" dirty="0"/>
              <a:t>Bitte sprechen Sie uns an, wenn Sie nicht fotografiert werden möchten.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40" y="4020749"/>
            <a:ext cx="3041845" cy="2453875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40" y="129688"/>
            <a:ext cx="1915831" cy="9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0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55171" y="1824334"/>
            <a:ext cx="8251372" cy="4531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0" y="1595734"/>
            <a:ext cx="9035143" cy="4652666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720000" indent="3600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de-DE" sz="2400" b="1" dirty="0" smtClean="0"/>
              <a:t>Einstieg </a:t>
            </a:r>
            <a:r>
              <a:rPr lang="de-DE" sz="2400" b="1" dirty="0"/>
              <a:t>in die Veranstaltung </a:t>
            </a:r>
          </a:p>
          <a:p>
            <a:pPr marL="720000" indent="3600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de-DE" sz="2400" b="1" dirty="0"/>
              <a:t>Vorstellung der Machbarkeitsuntersuchung </a:t>
            </a:r>
          </a:p>
          <a:p>
            <a:pPr marL="720000" indent="3600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de-DE" sz="2400" b="1" dirty="0"/>
              <a:t>Ausblick zu den weiteren Planungsschritten und </a:t>
            </a:r>
            <a:r>
              <a:rPr lang="de-DE" sz="2400" b="1" dirty="0" smtClean="0"/>
              <a:t>      	  Informationsveranstaltungen </a:t>
            </a:r>
            <a:endParaRPr lang="de-DE" sz="2400" b="1" dirty="0"/>
          </a:p>
          <a:p>
            <a:pPr marL="720000" indent="3600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de-DE" sz="2400" b="1" dirty="0"/>
              <a:t>Offene Fragerunde </a:t>
            </a:r>
          </a:p>
          <a:p>
            <a:pPr marL="720000" indent="3600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de-DE" sz="2400" b="1" dirty="0"/>
              <a:t>Ansicht der ausgelegten Planunterlagen und </a:t>
            </a:r>
            <a:r>
              <a:rPr lang="de-DE" sz="2400" b="1" dirty="0" smtClean="0"/>
              <a:t>	   	  Austausch </a:t>
            </a:r>
            <a:r>
              <a:rPr lang="de-DE" sz="2400" b="1" dirty="0"/>
              <a:t>mit Planenden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40" y="129688"/>
            <a:ext cx="1915831" cy="9153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4028" y="264192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</a:t>
            </a:r>
          </a:p>
        </p:txBody>
      </p:sp>
    </p:spTree>
    <p:extLst>
      <p:ext uri="{BB962C8B-B14F-4D97-AF65-F5344CB8AC3E}">
        <p14:creationId xmlns:p14="http://schemas.microsoft.com/office/powerpoint/2010/main" val="105890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55171" y="1824334"/>
            <a:ext cx="8251372" cy="4531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108858" y="1395432"/>
            <a:ext cx="8554696" cy="5462568"/>
          </a:xfrm>
          <a:solidFill>
            <a:schemeClr val="bg1">
              <a:alpha val="80000"/>
            </a:schemeClr>
          </a:solidFill>
        </p:spPr>
        <p:txBody>
          <a:bodyPr lIns="68400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200" b="1" dirty="0">
                <a:solidFill>
                  <a:prstClr val="black"/>
                </a:solidFill>
              </a:rPr>
              <a:t>Weiterplanung der Vorzugsvariante und Prüfung Weiterführung der Trasse in Richtung </a:t>
            </a:r>
            <a:r>
              <a:rPr lang="de-DE" sz="2200" b="1" dirty="0" err="1">
                <a:solidFill>
                  <a:prstClr val="black"/>
                </a:solidFill>
              </a:rPr>
              <a:t>Ubbedissen</a:t>
            </a:r>
            <a:endParaRPr lang="de-DE" sz="2200" b="1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2200" b="1" dirty="0">
                <a:solidFill>
                  <a:prstClr val="black"/>
                </a:solidFill>
              </a:rPr>
              <a:t>ab Sommer 2024 Ausschreibung, Vergabe und Erstellung der weiteren </a:t>
            </a:r>
            <a:r>
              <a:rPr lang="de-DE" sz="2200" b="1" dirty="0" smtClean="0">
                <a:solidFill>
                  <a:prstClr val="black"/>
                </a:solidFill>
              </a:rPr>
              <a:t>Planungsleistungen (mind. zwei bis drei Jahre)</a:t>
            </a:r>
            <a:endParaRPr lang="de-DE" sz="2200" b="1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2200" b="1" dirty="0">
                <a:solidFill>
                  <a:prstClr val="black"/>
                </a:solidFill>
              </a:rPr>
              <a:t>anschließend Erstellung der Genehmigungsplanung und Einreichen der Planfeststellungsunterlagen</a:t>
            </a:r>
          </a:p>
          <a:p>
            <a:pPr>
              <a:lnSpc>
                <a:spcPct val="110000"/>
              </a:lnSpc>
            </a:pPr>
            <a:r>
              <a:rPr lang="de-DE" sz="2200" b="1" dirty="0">
                <a:solidFill>
                  <a:prstClr val="black"/>
                </a:solidFill>
              </a:rPr>
              <a:t>zeitliche Dauer des Planfeststellungsverfahrens nicht genau </a:t>
            </a:r>
            <a:r>
              <a:rPr lang="de-DE" sz="2200" b="1" dirty="0" smtClean="0">
                <a:solidFill>
                  <a:prstClr val="black"/>
                </a:solidFill>
              </a:rPr>
              <a:t>absehbar (mind. zwei Jahre) </a:t>
            </a:r>
            <a:endParaRPr lang="de-DE" sz="2200" b="1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de-DE" sz="2200" b="1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2200" b="1" dirty="0">
                <a:solidFill>
                  <a:prstClr val="black"/>
                </a:solidFill>
              </a:rPr>
              <a:t>Bürgerinnen und Bürger werden regelmäßig </a:t>
            </a:r>
            <a:r>
              <a:rPr lang="de-DE" sz="2200" b="1" dirty="0" smtClean="0">
                <a:solidFill>
                  <a:prstClr val="black"/>
                </a:solidFill>
              </a:rPr>
              <a:t>informiert</a:t>
            </a:r>
            <a:endParaRPr lang="de-DE" sz="22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40" y="129688"/>
            <a:ext cx="1915831" cy="9153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4028" y="264192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105637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07460" y="985018"/>
            <a:ext cx="6117226" cy="1409839"/>
          </a:xfrm>
        </p:spPr>
        <p:txBody>
          <a:bodyPr/>
          <a:lstStyle/>
          <a:p>
            <a:r>
              <a:rPr lang="de-DE" dirty="0"/>
              <a:t>Vielen Dank für Ihre Teilnahme!</a:t>
            </a:r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91113" y="4566875"/>
            <a:ext cx="2582607" cy="229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www.bielefeld.de/dialog/newsletter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83229" y="3266368"/>
            <a:ext cx="51656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Newsletter</a:t>
            </a:r>
          </a:p>
          <a:p>
            <a:r>
              <a:rPr lang="de-DE" sz="2000" dirty="0">
                <a:solidFill>
                  <a:schemeClr val="bg1"/>
                </a:solidFill>
              </a:rPr>
              <a:t>Sie wollen über die Möglichkeiten der Beteiligung zur </a:t>
            </a:r>
            <a:r>
              <a:rPr lang="de-DE" sz="2000" dirty="0" err="1">
                <a:solidFill>
                  <a:schemeClr val="bg1"/>
                </a:solidFill>
              </a:rPr>
              <a:t>StadtBahn</a:t>
            </a:r>
            <a:r>
              <a:rPr lang="de-DE" sz="2000" dirty="0">
                <a:solidFill>
                  <a:schemeClr val="bg1"/>
                </a:solidFill>
              </a:rPr>
              <a:t>-Verlängerung nach </a:t>
            </a:r>
            <a:r>
              <a:rPr lang="de-DE" sz="2000" dirty="0" err="1">
                <a:solidFill>
                  <a:schemeClr val="bg1"/>
                </a:solidFill>
              </a:rPr>
              <a:t>Hillegossen</a:t>
            </a:r>
            <a:r>
              <a:rPr lang="de-DE" sz="2000" dirty="0">
                <a:solidFill>
                  <a:schemeClr val="bg1"/>
                </a:solidFill>
              </a:rPr>
              <a:t> informiert bleiben? Melden Sie sich mit dem QR-Code für den </a:t>
            </a:r>
            <a:r>
              <a:rPr lang="de-DE" sz="2000" b="1" dirty="0">
                <a:solidFill>
                  <a:schemeClr val="bg1"/>
                </a:solidFill>
              </a:rPr>
              <a:t>Newsletter Dialog &amp; Beteiligung </a:t>
            </a:r>
            <a:r>
              <a:rPr lang="de-DE" sz="2000" dirty="0">
                <a:solidFill>
                  <a:schemeClr val="bg1"/>
                </a:solidFill>
              </a:rPr>
              <a:t>der Stadt Bielefeld an!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" y="3051215"/>
            <a:ext cx="2327622" cy="23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2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Bildschirmpräsentation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R-WIN</dc:creator>
  <cp:lastModifiedBy>Chowdry, Magdalena (130.1)</cp:lastModifiedBy>
  <cp:revision>62</cp:revision>
  <dcterms:created xsi:type="dcterms:W3CDTF">2016-11-18T09:41:01Z</dcterms:created>
  <dcterms:modified xsi:type="dcterms:W3CDTF">2024-03-20T10:10:39Z</dcterms:modified>
</cp:coreProperties>
</file>